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1" r:id="rId2"/>
  </p:sldMasterIdLst>
  <p:notesMasterIdLst>
    <p:notesMasterId r:id="rId18"/>
  </p:notesMasterIdLst>
  <p:handoutMasterIdLst>
    <p:handoutMasterId r:id="rId19"/>
  </p:handoutMasterIdLst>
  <p:sldIdLst>
    <p:sldId id="4303" r:id="rId3"/>
    <p:sldId id="4600" r:id="rId4"/>
    <p:sldId id="282" r:id="rId5"/>
    <p:sldId id="299" r:id="rId6"/>
    <p:sldId id="342" r:id="rId7"/>
    <p:sldId id="343" r:id="rId8"/>
    <p:sldId id="4138" r:id="rId9"/>
    <p:sldId id="4601" r:id="rId10"/>
    <p:sldId id="297" r:id="rId11"/>
    <p:sldId id="3898" r:id="rId12"/>
    <p:sldId id="4598" r:id="rId13"/>
    <p:sldId id="4599" r:id="rId14"/>
    <p:sldId id="263" r:id="rId15"/>
    <p:sldId id="265" r:id="rId16"/>
    <p:sldId id="4069" r:id="rId17"/>
  </p:sldIdLst>
  <p:sldSz cx="9906000" cy="6858000" type="A4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25" userDrawn="1">
          <p15:clr>
            <a:srgbClr val="A4A3A4"/>
          </p15:clr>
        </p15:guide>
        <p15:guide id="3" orient="horz" pos="220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신영" initials="박" lastIdx="1" clrIdx="0">
    <p:extLst>
      <p:ext uri="{19B8F6BF-5375-455C-9EA6-DF929625EA0E}">
        <p15:presenceInfo xmlns:p15="http://schemas.microsoft.com/office/powerpoint/2012/main" userId="박신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EB33"/>
    <a:srgbClr val="000000"/>
    <a:srgbClr val="423630"/>
    <a:srgbClr val="99CC00"/>
    <a:srgbClr val="DCD8D2"/>
    <a:srgbClr val="00D059"/>
    <a:srgbClr val="00B050"/>
    <a:srgbClr val="02A64C"/>
    <a:srgbClr val="03C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85810" autoAdjust="0"/>
  </p:normalViewPr>
  <p:slideViewPr>
    <p:cSldViewPr>
      <p:cViewPr varScale="1">
        <p:scale>
          <a:sx n="111" d="100"/>
          <a:sy n="111" d="100"/>
        </p:scale>
        <p:origin x="1152" y="90"/>
      </p:cViewPr>
      <p:guideLst>
        <p:guide pos="5925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0608" tIns="45304" rIns="90608" bIns="45304" rtlCol="0"/>
          <a:lstStyle>
            <a:lvl1pPr algn="l">
              <a:defRPr sz="1200"/>
            </a:lvl1pPr>
          </a:lstStyle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0608" tIns="45304" rIns="90608" bIns="45304" rtlCol="0"/>
          <a:lstStyle>
            <a:lvl1pPr algn="r">
              <a:defRPr sz="1200"/>
            </a:lvl1pPr>
          </a:lstStyle>
          <a:p>
            <a:fld id="{449EEE1C-91B1-4C9B-9552-08F7C476D10A}" type="datetimeFigureOut"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2019-10-07</a:t>
            </a:fld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286"/>
            <a:ext cx="2918831" cy="495028"/>
          </a:xfrm>
          <a:prstGeom prst="rect">
            <a:avLst/>
          </a:prstGeom>
        </p:spPr>
        <p:txBody>
          <a:bodyPr vert="horz" lIns="90608" tIns="45304" rIns="90608" bIns="45304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4" y="9371286"/>
            <a:ext cx="2918831" cy="495028"/>
          </a:xfrm>
          <a:prstGeom prst="rect">
            <a:avLst/>
          </a:prstGeom>
        </p:spPr>
        <p:txBody>
          <a:bodyPr vert="horz" lIns="90608" tIns="45304" rIns="90608" bIns="45304" rtlCol="0" anchor="b"/>
          <a:lstStyle>
            <a:lvl1pPr algn="r">
              <a:defRPr sz="1200"/>
            </a:lvl1pPr>
          </a:lstStyle>
          <a:p>
            <a:fld id="{0ECDF818-42D7-4066-8879-CC661C288E58}" type="slidenum">
              <a:rPr lang="ko-KR" altLang="en-US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‹#›</a:t>
            </a:fld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2756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316"/>
          </a:xfrm>
          <a:prstGeom prst="rect">
            <a:avLst/>
          </a:prstGeom>
        </p:spPr>
        <p:txBody>
          <a:bodyPr vert="horz" lIns="90608" tIns="45304" rIns="90608" bIns="45304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1" cy="493316"/>
          </a:xfrm>
          <a:prstGeom prst="rect">
            <a:avLst/>
          </a:prstGeom>
        </p:spPr>
        <p:txBody>
          <a:bodyPr vert="horz" lIns="90608" tIns="45304" rIns="90608" bIns="45304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97453F8B-0CCE-40D5-9907-264081FB7662}" type="datetimeFigureOut">
              <a:rPr lang="ko-KR" altLang="en-US" smtClean="0"/>
              <a:pPr/>
              <a:t>2019-10-07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6913" y="739775"/>
            <a:ext cx="534193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08" tIns="45304" rIns="90608" bIns="4530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608" tIns="45304" rIns="90608" bIns="45304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1" cy="493316"/>
          </a:xfrm>
          <a:prstGeom prst="rect">
            <a:avLst/>
          </a:prstGeom>
        </p:spPr>
        <p:txBody>
          <a:bodyPr vert="horz" lIns="90608" tIns="45304" rIns="90608" bIns="45304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5"/>
            <a:ext cx="2918831" cy="493316"/>
          </a:xfrm>
          <a:prstGeom prst="rect">
            <a:avLst/>
          </a:prstGeom>
        </p:spPr>
        <p:txBody>
          <a:bodyPr vert="horz" lIns="90608" tIns="45304" rIns="90608" bIns="45304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A59E0A7-358E-4044-82A1-E9CFBE10416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4745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nnews.com/news/201903271314089813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daily.co.kr/news/read?newsId=01108646622459072&amp;mediaCodeNo=257&amp;OutLnkChk=Y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바쁘고 짜증나고 </a:t>
            </a:r>
            <a:r>
              <a:rPr kumimoji="1" lang="ko-KR" altLang="en-US" sz="1200" kern="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읽을게</a:t>
            </a:r>
            <a:r>
              <a:rPr kumimoji="1" lang="ko-KR" altLang="en-US" sz="1200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너무 많은 상사에게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9E0A7-358E-4044-82A1-E9CFBE10416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697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9513" y="1133475"/>
            <a:ext cx="4424362" cy="30638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41911" y="8618200"/>
            <a:ext cx="2939242" cy="455720"/>
          </a:xfrm>
          <a:prstGeom prst="rect">
            <a:avLst/>
          </a:prstGeom>
        </p:spPr>
        <p:txBody>
          <a:bodyPr/>
          <a:lstStyle/>
          <a:p>
            <a:pPr defTabSz="906079">
              <a:defRPr/>
            </a:pPr>
            <a:fld id="{D684EA69-630A-4138-8AAF-AAD710BDC97E}" type="slidenum">
              <a:rPr lang="ko-KR" altLang="en-US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pPr defTabSz="906079">
                <a:defRPr/>
              </a:pPr>
              <a:t>15</a:t>
            </a:fld>
            <a:endParaRPr lang="ko-KR" altLang="en-US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09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바쁘고 짜증나고 </a:t>
            </a:r>
            <a:r>
              <a:rPr kumimoji="1" lang="ko-KR" altLang="en-US" sz="1200" kern="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읽을게</a:t>
            </a:r>
            <a:r>
              <a:rPr kumimoji="1" lang="ko-KR" altLang="en-US" sz="1200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너무 많은 상사에게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9E0A7-358E-4044-82A1-E9CFBE10416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31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6913" y="739775"/>
            <a:ext cx="5341937" cy="36988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6079"/>
            <a:fld id="{AA59E0A7-358E-4044-82A1-E9CFBE104163}" type="slidenum">
              <a:rPr lang="ko-KR" altLang="en-US">
                <a:solidFill>
                  <a:prstClr val="black"/>
                </a:solidFill>
              </a:rPr>
              <a:pPr defTabSz="906079"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18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6913" y="739775"/>
            <a:ext cx="5341937" cy="36988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http://www.fnnews.com/news/201903271314089813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https://www.edaily.co.kr/news/read?newsId=01108646622459072&amp;mediaCodeNo=257&amp;OutLnkChk=Y</a:t>
            </a:r>
            <a:endParaRPr lang="en-US" altLang="ko-KR" dirty="0"/>
          </a:p>
          <a:p>
            <a:pPr defTabSz="906079"/>
            <a:r>
              <a:rPr lang="en-US" altLang="ko-KR" dirty="0"/>
              <a:t>http://news.heraldcorp.com/view.php?ud=20190725000450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6079"/>
            <a:fld id="{AA59E0A7-358E-4044-82A1-E9CFBE104163}" type="slidenum">
              <a:rPr lang="ko-KR" altLang="en-US">
                <a:solidFill>
                  <a:prstClr val="black"/>
                </a:solidFill>
              </a:rPr>
              <a:pPr defTabSz="906079"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0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바쁘고 짜증나고 </a:t>
            </a:r>
            <a:r>
              <a:rPr kumimoji="1" lang="ko-KR" altLang="en-US" sz="1200" kern="0" spc="-15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읽을게</a:t>
            </a:r>
            <a:r>
              <a:rPr kumimoji="1" lang="ko-KR" altLang="en-US" sz="1200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너무 많은 상사에게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9E0A7-358E-4044-82A1-E9CFBE10416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2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9513" y="1133475"/>
            <a:ext cx="4424362" cy="30638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41911" y="8618200"/>
            <a:ext cx="2939242" cy="455720"/>
          </a:xfrm>
          <a:prstGeom prst="rect">
            <a:avLst/>
          </a:prstGeom>
        </p:spPr>
        <p:txBody>
          <a:bodyPr/>
          <a:lstStyle/>
          <a:p>
            <a:pPr defTabSz="906079">
              <a:defRPr/>
            </a:pPr>
            <a:fld id="{D684EA69-630A-4138-8AAF-AAD710BDC97E}" type="slidenum">
              <a:rPr lang="ko-KR" altLang="en-US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pPr defTabSz="906079">
                <a:defRPr/>
              </a:pPr>
              <a:t>9</a:t>
            </a:fld>
            <a:endParaRPr lang="ko-KR" altLang="en-US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954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35038" y="681038"/>
            <a:ext cx="4911725" cy="34020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06079">
              <a:defRPr/>
            </a:pPr>
            <a:fld id="{AA59E0A7-358E-4044-82A1-E9CFBE104163}" type="slidenum">
              <a:rPr lang="ko-KR" altLang="en-US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pPr defTabSz="906079">
                <a:defRPr/>
              </a:pPr>
              <a:t>10</a:t>
            </a:fld>
            <a:endParaRPr lang="ko-KR" altLang="en-US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367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79513" y="1133475"/>
            <a:ext cx="4424362" cy="30638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41911" y="8618200"/>
            <a:ext cx="2939242" cy="455720"/>
          </a:xfrm>
          <a:prstGeom prst="rect">
            <a:avLst/>
          </a:prstGeom>
        </p:spPr>
        <p:txBody>
          <a:bodyPr/>
          <a:lstStyle/>
          <a:p>
            <a:pPr defTabSz="906079">
              <a:defRPr/>
            </a:pPr>
            <a:fld id="{D684EA69-630A-4138-8AAF-AAD710BDC97E}" type="slidenum">
              <a:rPr lang="ko-KR" altLang="en-US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pPr defTabSz="906079">
                <a:defRPr/>
              </a:pPr>
              <a:t>13</a:t>
            </a:fld>
            <a:endParaRPr lang="ko-KR" altLang="en-US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4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35038" y="681038"/>
            <a:ext cx="4911725" cy="34020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06079">
              <a:defRPr/>
            </a:pPr>
            <a:fld id="{AA59E0A7-358E-4044-82A1-E9CFBE104163}" type="slidenum">
              <a:rPr lang="ko-KR" altLang="en-US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pPr defTabSz="906079">
                <a:defRPr/>
              </a:pPr>
              <a:t>14</a:t>
            </a:fld>
            <a:endParaRPr lang="ko-KR" altLang="en-US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0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796D4-6F1F-420B-B615-C2E371523512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2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6DB1E-18CD-4332-81E4-D35A9E5689B5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48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CBF2-253F-4776-BFE2-4CA6C755ABEA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99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68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73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8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3"/>
            <a:ext cx="437515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3"/>
            <a:ext cx="437515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43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38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0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472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6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DA9DF-AA4E-4425-B34A-1223B491200F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25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88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89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BAF-3F79-41A7-AFDC-D46D5E3B0B45}" type="datetimeFigureOut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C41F7-A36A-4976-B10C-A5C4E2A50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2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5153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B297-8739-49B6-9228-D1ECDC79865E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8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618-A06E-4DE7-A5F3-0C90D0E1930D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3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7F86-DECE-4E44-99EF-D061AAC43B36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0DAC-FEE6-4D3F-BA9F-88EE84D36F2F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5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17EAB-5FEE-4060-8528-1704D74218E0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44F4E-DD46-46F7-999B-05DA963579DA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7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B535-4659-40B6-995D-78B9DF1AA9E2}" type="datetime1">
              <a:rPr lang="ko-KR" altLang="en-US" smtClean="0"/>
              <a:t>2019-10-07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5916-640F-4A08-ABC0-AB3E71DFC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5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9AC956FD-86A7-4B94-BADA-29B29CC9A833}" type="datetime1">
              <a:rPr lang="ko-KR" altLang="en-US" smtClean="0"/>
              <a:pPr/>
              <a:t>2019-10-07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0C025916-640F-4A08-ABC0-AB3E71DFC92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90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BAFF6BAF-3F79-41A7-AFDC-D46D5E3B0B45}" type="datetimeFigureOut">
              <a:rPr lang="ko-KR" altLang="en-US" smtClean="0"/>
              <a:pPr/>
              <a:t>2019-10-07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fld id="{89BC41F7-A36A-4976-B10C-A5C4E2A50E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75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anose="020B0604020202020204" pitchFamily="34" charset="0"/>
        <a:buChar char="–"/>
        <a:defRPr sz="2585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anose="020B0604020202020204" pitchFamily="34" charset="0"/>
        <a:buChar char="–"/>
        <a:defRPr sz="1846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anose="020B0604020202020204" pitchFamily="34" charset="0"/>
        <a:buChar char="»"/>
        <a:defRPr sz="1846" kern="1200">
          <a:solidFill>
            <a:schemeClr val="tx1"/>
          </a:solidFill>
          <a:latin typeface="나눔스퀘어_ac ExtraBold" panose="020B0600000101010101" pitchFamily="50" charset="-127"/>
          <a:ea typeface="나눔스퀘어_ac ExtraBold" panose="020B0600000101010101" pitchFamily="50" charset="-127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naver.com/software/summary.nhn?softwareId=GWS_00172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400E01DF-F919-4CDD-A117-8E99F429B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936" y="2060848"/>
            <a:ext cx="1643399" cy="584775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3200" kern="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 </a:t>
            </a:r>
            <a:r>
              <a:rPr kumimoji="1" lang="en-US" altLang="ko-KR" sz="3200" kern="0" spc="-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DD0F2-8095-4288-B14D-5B32AAF21B79}"/>
              </a:ext>
            </a:extLst>
          </p:cNvPr>
          <p:cNvSpPr/>
          <p:nvPr/>
        </p:nvSpPr>
        <p:spPr>
          <a:xfrm>
            <a:off x="325500" y="2961617"/>
            <a:ext cx="9338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Font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.: </a:t>
            </a:r>
            <a:r>
              <a:rPr kumimoji="1" lang="ko-KR" altLang="en-US" sz="2800" kern="0" spc="-1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</a:t>
            </a:r>
            <a:r>
              <a:rPr kumimoji="1" lang="ko-KR" altLang="en-US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kumimoji="1" lang="ko-KR" altLang="en-US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무료 폰트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다운로드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hlinkClick r:id="rId3"/>
              </a:rPr>
              <a:t>https://software.naver.com/software/summary.nhn?softwareId=GWS_001726#</a:t>
            </a:r>
            <a:endParaRPr kumimoji="1" lang="en-US" altLang="ko-KR" sz="1400" kern="0" spc="-15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Size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A4</a:t>
            </a:r>
            <a:r>
              <a:rPr kumimoji="1" lang="ko-KR" altLang="en-US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용지 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kumimoji="1" lang="ko-KR" altLang="en-US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kumimoji="1" lang="ko-KR" altLang="en-US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슬라이드크기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ko-KR" altLang="en-US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r>
              <a:rPr kumimoji="1" lang="en-US" altLang="ko-KR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296F09-4B78-4C27-B477-4BC788DFF15B}"/>
              </a:ext>
            </a:extLst>
          </p:cNvPr>
          <p:cNvSpPr/>
          <p:nvPr/>
        </p:nvSpPr>
        <p:spPr>
          <a:xfrm>
            <a:off x="7031412" y="6550262"/>
            <a:ext cx="287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Planning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school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ll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right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reserved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1613BF-E83D-48A8-A175-828CCD4405CD}"/>
              </a:ext>
            </a:extLst>
          </p:cNvPr>
          <p:cNvSpPr/>
          <p:nvPr/>
        </p:nvSpPr>
        <p:spPr>
          <a:xfrm>
            <a:off x="6858736" y="6524237"/>
            <a:ext cx="272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D0DA22A-5B7B-4109-8C38-215CE55D8C61}"/>
              </a:ext>
            </a:extLst>
          </p:cNvPr>
          <p:cNvSpPr/>
          <p:nvPr/>
        </p:nvSpPr>
        <p:spPr>
          <a:xfrm>
            <a:off x="6897340" y="6597476"/>
            <a:ext cx="190146" cy="19014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FCF281-8FA4-45DE-A45A-A7C4F4142955}"/>
              </a:ext>
            </a:extLst>
          </p:cNvPr>
          <p:cNvSpPr/>
          <p:nvPr/>
        </p:nvSpPr>
        <p:spPr>
          <a:xfrm>
            <a:off x="0" y="0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kern="0" spc="-150" dirty="0">
                <a:solidFill>
                  <a:srgbClr val="FF66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기획하다</a:t>
            </a:r>
            <a:r>
              <a:rPr kumimoji="1" lang="ko-KR" altLang="en-US" kern="0" spc="-150" dirty="0">
                <a:solidFill>
                  <a:srgbClr val="FF66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1" lang="en-US" altLang="ko-KR" kern="0" spc="-150" dirty="0">
                <a:solidFill>
                  <a:srgbClr val="FF66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1-2 </a:t>
            </a:r>
            <a:endParaRPr lang="ko-KR" alt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51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943978" y="1811216"/>
            <a:ext cx="4032448" cy="1255923"/>
          </a:xfrm>
          <a:prstGeom prst="rect">
            <a:avLst/>
          </a:prstGeom>
          <a:noFill/>
        </p:spPr>
        <p:txBody>
          <a:bodyPr wrap="square" lIns="76709" tIns="38355" rIns="76709" bIns="38355">
            <a:spAutoFit/>
          </a:bodyPr>
          <a:lstStyle/>
          <a:p>
            <a:pPr algn="ctr" defTabSz="875314" latinLnBrk="0">
              <a:defRPr/>
            </a:pPr>
            <a:r>
              <a:rPr lang="en-US" altLang="ko-KR" sz="7658" kern="0" spc="-126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784649" y="3029732"/>
            <a:ext cx="6351106" cy="843566"/>
          </a:xfrm>
          <a:prstGeom prst="rect">
            <a:avLst/>
          </a:prstGeom>
          <a:noFill/>
        </p:spPr>
        <p:txBody>
          <a:bodyPr wrap="square" lIns="76709" tIns="38355" rIns="76709" bIns="38355">
            <a:spAutoFit/>
          </a:bodyPr>
          <a:lstStyle/>
          <a:p>
            <a:pPr algn="ctr" defTabSz="875314" latinLnBrk="0">
              <a:defRPr/>
            </a:pPr>
            <a:r>
              <a:rPr lang="ko-KR" altLang="en-US" sz="2489" kern="0" spc="-126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왜</a:t>
            </a:r>
            <a:endParaRPr lang="en-US" altLang="ko-KR" sz="2489" kern="0" spc="-126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875314" latinLnBrk="0">
              <a:defRPr/>
            </a:pPr>
            <a:r>
              <a:rPr lang="ko-KR" altLang="en-US" sz="2489" kern="0" spc="-126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도와야하죠</a:t>
            </a:r>
            <a:r>
              <a:rPr lang="en-US" altLang="ko-KR" sz="2489" kern="0" spc="-126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49043" y="4187241"/>
            <a:ext cx="1222321" cy="53424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875314">
              <a:defRPr/>
            </a:pPr>
            <a:r>
              <a:rPr lang="en-US" altLang="ko-KR" sz="1436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WHY</a:t>
            </a:r>
          </a:p>
          <a:p>
            <a:pPr algn="ctr" defTabSz="875314">
              <a:defRPr/>
            </a:pPr>
            <a:r>
              <a:rPr lang="ko-KR" altLang="en-US" sz="1436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북한 사업 필요성</a:t>
            </a:r>
            <a:endParaRPr lang="en-US" altLang="ko-KR" sz="1436" spc="-144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792918" y="4118308"/>
            <a:ext cx="33456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436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FD5FB2-0CFF-413C-A44E-5C10C23A0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7821" y="-2259632"/>
            <a:ext cx="15859676" cy="1189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CD9DA2-6B18-481E-9B09-D39A6732E1BB}"/>
              </a:ext>
            </a:extLst>
          </p:cNvPr>
          <p:cNvSpPr/>
          <p:nvPr/>
        </p:nvSpPr>
        <p:spPr>
          <a:xfrm>
            <a:off x="-951656" y="-1035496"/>
            <a:ext cx="13176059" cy="9001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531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304277" y="1567870"/>
            <a:ext cx="5292589" cy="3988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     TV</a:t>
            </a:r>
            <a:r>
              <a:rPr kumimoji="0" lang="ko-KR" alt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보면 많이 발전 한 것 같던데</a:t>
            </a:r>
            <a:r>
              <a:rPr kumimoji="0" lang="en-US" altLang="ko-KR" sz="18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?</a:t>
            </a:r>
            <a:r>
              <a:rPr kumimoji="0" lang="ko-KR" alt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702948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8C5FEA-392A-4234-8FBD-E55178DFD5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648" y="-819472"/>
            <a:ext cx="10816927" cy="82929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CD9DA2-6B18-481E-9B09-D39A6732E1BB}"/>
              </a:ext>
            </a:extLst>
          </p:cNvPr>
          <p:cNvSpPr/>
          <p:nvPr/>
        </p:nvSpPr>
        <p:spPr>
          <a:xfrm>
            <a:off x="-879648" y="-259709"/>
            <a:ext cx="12169353" cy="83132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531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ECA57E-92D6-4188-9DA5-8D1710B5E915}"/>
              </a:ext>
            </a:extLst>
          </p:cNvPr>
          <p:cNvSpPr/>
          <p:nvPr/>
        </p:nvSpPr>
        <p:spPr>
          <a:xfrm>
            <a:off x="-447599" y="1567870"/>
            <a:ext cx="5435912" cy="3988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        </a:t>
            </a:r>
            <a:r>
              <a:rPr kumimoji="0" lang="ko-KR" alt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먹고 </a:t>
            </a:r>
            <a:r>
              <a:rPr kumimoji="0" lang="ko-KR" altLang="en-US" sz="1846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살만하니까</a:t>
            </a:r>
            <a:r>
              <a:rPr kumimoji="0" lang="ko-KR" alt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핵무기 만드는 거 아니야</a:t>
            </a:r>
            <a:r>
              <a:rPr kumimoji="0" lang="en-US" altLang="ko-KR" sz="18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?</a:t>
            </a:r>
            <a:r>
              <a:rPr kumimoji="0" lang="ko-KR" altLang="en-US" sz="184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499924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9790CA2F-5DE6-42A0-AEA4-13B8F8639069}"/>
              </a:ext>
            </a:extLst>
          </p:cNvPr>
          <p:cNvGrpSpPr/>
          <p:nvPr/>
        </p:nvGrpSpPr>
        <p:grpSpPr>
          <a:xfrm>
            <a:off x="813580" y="5290130"/>
            <a:ext cx="8171086" cy="597212"/>
            <a:chOff x="3478784" y="5918200"/>
            <a:chExt cx="8852008" cy="646980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84ED0E50-5200-4054-B915-F456975336D1}"/>
                </a:ext>
              </a:extLst>
            </p:cNvPr>
            <p:cNvSpPr/>
            <p:nvPr/>
          </p:nvSpPr>
          <p:spPr>
            <a:xfrm>
              <a:off x="3478784" y="5918200"/>
              <a:ext cx="661166" cy="646980"/>
            </a:xfrm>
            <a:prstGeom prst="rightArrow">
              <a:avLst>
                <a:gd name="adj1" fmla="val 50000"/>
                <a:gd name="adj2" fmla="val 667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5314">
                <a:defRPr/>
              </a:pPr>
              <a:endParaRPr lang="ko-KR" altLang="en-US" sz="1723" spc="-138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0F9015-7BDB-4E94-A2B3-9547D2D47CE7}"/>
                </a:ext>
              </a:extLst>
            </p:cNvPr>
            <p:cNvSpPr/>
            <p:nvPr/>
          </p:nvSpPr>
          <p:spPr>
            <a:xfrm>
              <a:off x="4054847" y="5994400"/>
              <a:ext cx="8275945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44083">
                <a:defRPr/>
              </a:pPr>
              <a:r>
                <a:rPr lang="ko-KR" altLang="en-US" sz="2400" spc="-138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기아지수 </a:t>
              </a:r>
              <a:r>
                <a:rPr lang="en-US" altLang="ko-KR" sz="2400" spc="-138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119</a:t>
              </a:r>
              <a:r>
                <a:rPr lang="ko-KR" altLang="en-US" sz="2400" spc="-138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개국 중 </a:t>
              </a:r>
              <a:r>
                <a:rPr lang="en-US" altLang="ko-KR" sz="2400" spc="-138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109</a:t>
              </a:r>
              <a:r>
                <a:rPr lang="ko-KR" altLang="en-US" sz="2400" spc="-138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등</a:t>
              </a:r>
              <a:r>
                <a:rPr lang="en-US" altLang="ko-KR" sz="2400" spc="-138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 </a:t>
              </a:r>
              <a:r>
                <a:rPr lang="ko-KR" altLang="en-US" sz="2400" spc="-138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스스로 </a:t>
              </a:r>
              <a:r>
                <a:rPr lang="ko-KR" altLang="en-US" sz="2400" spc="-138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못빠져나오는</a:t>
              </a:r>
              <a:r>
                <a:rPr lang="ko-KR" altLang="en-US" sz="2400" spc="-138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2400" spc="-138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만성적 기아 상태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F7D487-97B1-4427-92CF-9E0BEE54F547}"/>
              </a:ext>
            </a:extLst>
          </p:cNvPr>
          <p:cNvGrpSpPr/>
          <p:nvPr/>
        </p:nvGrpSpPr>
        <p:grpSpPr>
          <a:xfrm>
            <a:off x="942774" y="2077971"/>
            <a:ext cx="2505673" cy="2537342"/>
            <a:chOff x="1991236" y="2440131"/>
            <a:chExt cx="2345023" cy="3057418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AFBE30B-9582-446A-88F2-70A6631329CE}"/>
                </a:ext>
              </a:extLst>
            </p:cNvPr>
            <p:cNvCxnSpPr/>
            <p:nvPr/>
          </p:nvCxnSpPr>
          <p:spPr>
            <a:xfrm>
              <a:off x="1991236" y="5497549"/>
              <a:ext cx="2345023" cy="0"/>
            </a:xfrm>
            <a:prstGeom prst="line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7650858-3212-46C0-9F0E-3527CE355109}"/>
                </a:ext>
              </a:extLst>
            </p:cNvPr>
            <p:cNvCxnSpPr/>
            <p:nvPr/>
          </p:nvCxnSpPr>
          <p:spPr>
            <a:xfrm>
              <a:off x="1991236" y="2440131"/>
              <a:ext cx="2345023" cy="0"/>
            </a:xfrm>
            <a:prstGeom prst="line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66D695B-7365-4257-AEC8-D4FC0470302B}"/>
              </a:ext>
            </a:extLst>
          </p:cNvPr>
          <p:cNvSpPr/>
          <p:nvPr/>
        </p:nvSpPr>
        <p:spPr>
          <a:xfrm>
            <a:off x="1625777" y="1834360"/>
            <a:ext cx="1139664" cy="396795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5314">
              <a:defRPr/>
            </a:pPr>
            <a:r>
              <a:rPr lang="ko-KR" altLang="en-US" sz="1723" spc="-144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식량 부족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A366B44-9112-45F9-A0B3-DF8130986663}"/>
              </a:ext>
            </a:extLst>
          </p:cNvPr>
          <p:cNvGrpSpPr/>
          <p:nvPr/>
        </p:nvGrpSpPr>
        <p:grpSpPr>
          <a:xfrm>
            <a:off x="6470344" y="2077969"/>
            <a:ext cx="2505673" cy="2536732"/>
            <a:chOff x="2138598" y="2440131"/>
            <a:chExt cx="2345023" cy="305741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121BFAE-66CF-42F8-B504-A1C55EAF5B9F}"/>
                </a:ext>
              </a:extLst>
            </p:cNvPr>
            <p:cNvCxnSpPr/>
            <p:nvPr/>
          </p:nvCxnSpPr>
          <p:spPr>
            <a:xfrm>
              <a:off x="2138598" y="5497549"/>
              <a:ext cx="2345023" cy="0"/>
            </a:xfrm>
            <a:prstGeom prst="line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D5105C4-8389-45E8-864D-1386F6742599}"/>
                </a:ext>
              </a:extLst>
            </p:cNvPr>
            <p:cNvCxnSpPr/>
            <p:nvPr/>
          </p:nvCxnSpPr>
          <p:spPr>
            <a:xfrm>
              <a:off x="2138598" y="2440131"/>
              <a:ext cx="2345023" cy="0"/>
            </a:xfrm>
            <a:prstGeom prst="line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FCA6B4-14B1-4D5E-9C73-E8D3DD8BDAB4}"/>
              </a:ext>
            </a:extLst>
          </p:cNvPr>
          <p:cNvSpPr/>
          <p:nvPr/>
        </p:nvSpPr>
        <p:spPr>
          <a:xfrm>
            <a:off x="7153347" y="1833747"/>
            <a:ext cx="1139664" cy="396795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5314">
              <a:defRPr/>
            </a:pPr>
            <a:r>
              <a:rPr lang="ko-KR" altLang="en-US" sz="1723" spc="-144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제재 심화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B347ED-C557-4443-9FF2-FA77ECAE9C6A}"/>
              </a:ext>
            </a:extLst>
          </p:cNvPr>
          <p:cNvSpPr/>
          <p:nvPr/>
        </p:nvSpPr>
        <p:spPr>
          <a:xfrm>
            <a:off x="964224" y="770792"/>
            <a:ext cx="5366190" cy="52276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defTabSz="422041">
              <a:defRPr/>
            </a:pPr>
            <a:r>
              <a:rPr lang="ko-KR" altLang="en-US" sz="2215" spc="-277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사업  필요성 </a:t>
            </a:r>
            <a:r>
              <a:rPr lang="ko-KR" altLang="en-US" sz="2215" spc="-277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ㅣ</a:t>
            </a:r>
            <a:r>
              <a:rPr lang="ko-KR" altLang="en-US" sz="2215" spc="-277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650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215" spc="-138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지금 북한은</a:t>
            </a:r>
            <a:endParaRPr lang="en-US" altLang="ko-KR" sz="2215" spc="-138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8" name="Picture 2" descr="C:\Users\2016036\Desktop\17171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70" y="3363042"/>
            <a:ext cx="460279" cy="4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2016036\Desktop\88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95" y="3390994"/>
            <a:ext cx="455369" cy="45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43946" y="6264281"/>
            <a:ext cx="3381054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844083">
              <a:defRPr/>
            </a:pPr>
            <a:r>
              <a:rPr lang="ko-KR" altLang="en-US" sz="1108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108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Source: UN, 2019 DPRK Needs and Priorities</a:t>
            </a:r>
            <a:endParaRPr lang="ko-KR" altLang="en-US" sz="1108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DEE5FE-D267-4E23-8FD5-1BA8B320678A}"/>
              </a:ext>
            </a:extLst>
          </p:cNvPr>
          <p:cNvSpPr/>
          <p:nvPr/>
        </p:nvSpPr>
        <p:spPr>
          <a:xfrm>
            <a:off x="1390293" y="4041044"/>
            <a:ext cx="1610634" cy="603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4083">
              <a:defRPr/>
            </a:pPr>
            <a:r>
              <a:rPr lang="ko-KR" altLang="en-US" sz="1662" spc="-138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절반 영양부족 </a:t>
            </a:r>
            <a:endParaRPr lang="en-US" altLang="ko-KR" sz="1662" spc="-138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 defTabSz="844083">
              <a:defRPr/>
            </a:pPr>
            <a:r>
              <a:rPr lang="en-US" altLang="ko-KR" sz="1662" spc="-138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43.4%</a:t>
            </a:r>
            <a:endParaRPr lang="ko-KR" altLang="en-US" sz="1662" spc="-138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C88BA3-8BCB-4131-A217-658EB66B8CA5}"/>
              </a:ext>
            </a:extLst>
          </p:cNvPr>
          <p:cNvSpPr/>
          <p:nvPr/>
        </p:nvSpPr>
        <p:spPr>
          <a:xfrm>
            <a:off x="6442388" y="3997695"/>
            <a:ext cx="2561583" cy="60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44083">
              <a:defRPr/>
            </a:pPr>
            <a:r>
              <a:rPr lang="en-US" altLang="ko-KR" sz="1662" spc="-138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sz="1662" spc="-138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662" spc="-138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 </a:t>
            </a:r>
            <a:r>
              <a:rPr lang="ko-KR" altLang="en-US" sz="1662" spc="-138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모금  </a:t>
            </a:r>
          </a:p>
          <a:p>
            <a:pPr algn="ctr" defTabSz="844083">
              <a:defRPr/>
            </a:pPr>
            <a:r>
              <a:rPr lang="en-US" altLang="ko-KR" sz="1662" spc="-138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0.5%</a:t>
            </a:r>
            <a:r>
              <a:rPr lang="ko-KR" altLang="en-US" sz="1662" spc="-138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75F74C-203C-465A-8D5B-206C725238E7}"/>
              </a:ext>
            </a:extLst>
          </p:cNvPr>
          <p:cNvSpPr/>
          <p:nvPr/>
        </p:nvSpPr>
        <p:spPr>
          <a:xfrm>
            <a:off x="1506437" y="2517629"/>
            <a:ext cx="1471109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44083">
              <a:defRPr/>
            </a:pPr>
            <a:r>
              <a:rPr lang="ko-KR" altLang="en-US" sz="1846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배고파서</a:t>
            </a:r>
          </a:p>
          <a:p>
            <a:pPr algn="ctr" defTabSz="844083">
              <a:defRPr/>
            </a:pPr>
            <a:r>
              <a:rPr lang="ko-KR" altLang="en-US" sz="1846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괴로워요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4DE8F9-26C6-49BF-8DE9-C1202FBB8073}"/>
              </a:ext>
            </a:extLst>
          </p:cNvPr>
          <p:cNvGrpSpPr/>
          <p:nvPr/>
        </p:nvGrpSpPr>
        <p:grpSpPr>
          <a:xfrm>
            <a:off x="3706560" y="1833747"/>
            <a:ext cx="2505673" cy="2780954"/>
            <a:chOff x="3602688" y="1700809"/>
            <a:chExt cx="2714479" cy="30127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304A951-9A27-41D8-A339-5F631E67A143}"/>
                </a:ext>
              </a:extLst>
            </p:cNvPr>
            <p:cNvGrpSpPr/>
            <p:nvPr/>
          </p:nvGrpSpPr>
          <p:grpSpPr>
            <a:xfrm>
              <a:off x="3602688" y="1965384"/>
              <a:ext cx="2714479" cy="2748125"/>
              <a:chOff x="2026735" y="2440131"/>
              <a:chExt cx="2345023" cy="3057418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DB8FDC65-188D-48B5-A53F-83CCF0AF17EC}"/>
                  </a:ext>
                </a:extLst>
              </p:cNvPr>
              <p:cNvCxnSpPr/>
              <p:nvPr/>
            </p:nvCxnSpPr>
            <p:spPr>
              <a:xfrm>
                <a:off x="2026735" y="5497549"/>
                <a:ext cx="2345023" cy="0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785C1D3-D839-4E45-8769-428FA95C80E4}"/>
                  </a:ext>
                </a:extLst>
              </p:cNvPr>
              <p:cNvCxnSpPr/>
              <p:nvPr/>
            </p:nvCxnSpPr>
            <p:spPr>
              <a:xfrm>
                <a:off x="2026735" y="2440131"/>
                <a:ext cx="2345023" cy="0"/>
              </a:xfrm>
              <a:prstGeom prst="line">
                <a:avLst/>
              </a:prstGeom>
              <a:noFill/>
              <a:ln w="3175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29F3061-B293-4C1C-8092-936D826A49D3}"/>
                </a:ext>
              </a:extLst>
            </p:cNvPr>
            <p:cNvSpPr/>
            <p:nvPr/>
          </p:nvSpPr>
          <p:spPr>
            <a:xfrm>
              <a:off x="4342609" y="1700809"/>
              <a:ext cx="1234636" cy="429861"/>
            </a:xfrm>
            <a:prstGeom prst="rect">
              <a:avLst/>
            </a:prstGeom>
            <a:solidFill>
              <a:srgbClr val="F37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5314">
                <a:defRPr/>
              </a:pPr>
              <a:r>
                <a:rPr lang="ko-KR" altLang="en-US" sz="1723" spc="-144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식수 부족</a:t>
              </a:r>
            </a:p>
          </p:txBody>
        </p:sp>
        <p:pic>
          <p:nvPicPr>
            <p:cNvPr id="4099" name="Picture 3" descr="C:\Users\2016036\Desktop\141554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356" y="3410330"/>
              <a:ext cx="543142" cy="54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C544C4-2FF8-469D-A3D8-810B2EAE0DF5}"/>
                </a:ext>
              </a:extLst>
            </p:cNvPr>
            <p:cNvSpPr/>
            <p:nvPr/>
          </p:nvSpPr>
          <p:spPr>
            <a:xfrm>
              <a:off x="3789575" y="4038444"/>
              <a:ext cx="2340704" cy="654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44083">
                <a:defRPr/>
              </a:pPr>
              <a:r>
                <a:rPr lang="ko-KR" altLang="en-US" sz="1662" spc="-138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농촌 절반 더러운 식수</a:t>
              </a:r>
              <a:endParaRPr lang="en-US" altLang="ko-KR" sz="1662" spc="-138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 defTabSz="844083">
                <a:defRPr/>
              </a:pPr>
              <a:r>
                <a:rPr lang="en-US" altLang="ko-KR" sz="1662" spc="-138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56%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3B0EB84-F4C1-43D0-A1AE-360E4D0919D5}"/>
                </a:ext>
              </a:extLst>
            </p:cNvPr>
            <p:cNvSpPr/>
            <p:nvPr/>
          </p:nvSpPr>
          <p:spPr>
            <a:xfrm>
              <a:off x="3970316" y="2420888"/>
              <a:ext cx="1830878" cy="715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44083">
                <a:defRPr/>
              </a:pPr>
              <a:r>
                <a:rPr lang="ko-KR" altLang="en-US" sz="1846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오염된</a:t>
              </a:r>
              <a:r>
                <a:rPr lang="en-US" altLang="ko-KR" sz="1846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846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개울 물 먹어요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88A6000-5DDB-4CF0-A361-73EF19E85C44}"/>
              </a:ext>
            </a:extLst>
          </p:cNvPr>
          <p:cNvSpPr/>
          <p:nvPr/>
        </p:nvSpPr>
        <p:spPr>
          <a:xfrm>
            <a:off x="6711358" y="2498437"/>
            <a:ext cx="1971886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44083">
              <a:defRPr/>
            </a:pPr>
            <a:r>
              <a:rPr lang="ko-KR" altLang="en-US" sz="1846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제재가 갈수록</a:t>
            </a:r>
            <a:endParaRPr lang="en-US" altLang="ko-KR" sz="1846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844083">
              <a:defRPr/>
            </a:pPr>
            <a:r>
              <a:rPr lang="ko-KR" altLang="en-US" sz="1846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심해져요</a:t>
            </a:r>
          </a:p>
        </p:txBody>
      </p:sp>
    </p:spTree>
    <p:extLst>
      <p:ext uri="{BB962C8B-B14F-4D97-AF65-F5344CB8AC3E}">
        <p14:creationId xmlns:p14="http://schemas.microsoft.com/office/powerpoint/2010/main" val="16061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0" grpId="0" animBg="1"/>
      <p:bldP spid="4" grpId="0"/>
      <p:bldP spid="8" grpId="0"/>
      <p:bldP spid="10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943978" y="1811216"/>
            <a:ext cx="4032448" cy="1255923"/>
          </a:xfrm>
          <a:prstGeom prst="rect">
            <a:avLst/>
          </a:prstGeom>
          <a:noFill/>
        </p:spPr>
        <p:txBody>
          <a:bodyPr wrap="square" lIns="76709" tIns="38355" rIns="76709" bIns="38355">
            <a:spAutoFit/>
          </a:bodyPr>
          <a:lstStyle/>
          <a:p>
            <a:pPr algn="ctr" defTabSz="875314" latinLnBrk="0">
              <a:defRPr/>
            </a:pPr>
            <a:r>
              <a:rPr lang="en-US" altLang="ko-KR" sz="7658" kern="0" spc="-126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784649" y="3029732"/>
            <a:ext cx="6351106" cy="843566"/>
          </a:xfrm>
          <a:prstGeom prst="rect">
            <a:avLst/>
          </a:prstGeom>
          <a:noFill/>
        </p:spPr>
        <p:txBody>
          <a:bodyPr wrap="square" lIns="76709" tIns="38355" rIns="76709" bIns="38355">
            <a:spAutoFit/>
          </a:bodyPr>
          <a:lstStyle/>
          <a:p>
            <a:pPr algn="ctr" defTabSz="875314" latinLnBrk="0">
              <a:defRPr/>
            </a:pPr>
            <a:r>
              <a:rPr lang="ko-KR" altLang="en-US" sz="2489" kern="0" spc="-126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그래서 </a:t>
            </a:r>
            <a:endParaRPr lang="en-US" altLang="ko-KR" sz="2489" kern="0" spc="-126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875314" latinLnBrk="0">
              <a:defRPr/>
            </a:pPr>
            <a:r>
              <a:rPr lang="ko-KR" altLang="en-US" sz="2489" kern="0" spc="-126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북한사업팀에서 하는 일</a:t>
            </a:r>
            <a:endParaRPr lang="en-US" altLang="ko-KR" sz="2489" kern="0" spc="-126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71485" y="4187241"/>
            <a:ext cx="1177437" cy="53424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875314">
              <a:defRPr/>
            </a:pPr>
            <a:r>
              <a:rPr lang="en-US" altLang="ko-KR" sz="1436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What</a:t>
            </a:r>
          </a:p>
          <a:p>
            <a:pPr algn="ctr" defTabSz="875314">
              <a:defRPr/>
            </a:pPr>
            <a:r>
              <a:rPr lang="en-US" altLang="ko-KR" sz="1436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436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가지 핵심 사업</a:t>
            </a:r>
            <a:endParaRPr lang="en-US" altLang="ko-KR" sz="1436" spc="-144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792918" y="4118308"/>
            <a:ext cx="33456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5311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0C4FC37F-F8C9-47F5-AA00-C09E62C863EA}"/>
              </a:ext>
            </a:extLst>
          </p:cNvPr>
          <p:cNvSpPr/>
          <p:nvPr/>
        </p:nvSpPr>
        <p:spPr>
          <a:xfrm>
            <a:off x="6494825" y="2166090"/>
            <a:ext cx="2521634" cy="357352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lang="ko-KR" altLang="en-US" sz="1662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BF041F2-C268-4482-8AAF-0780E9F0AAC7}"/>
              </a:ext>
            </a:extLst>
          </p:cNvPr>
          <p:cNvSpPr/>
          <p:nvPr/>
        </p:nvSpPr>
        <p:spPr>
          <a:xfrm>
            <a:off x="3701465" y="2166090"/>
            <a:ext cx="2521634" cy="357352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lang="ko-KR" altLang="en-US" sz="1662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785C1D3-D839-4E45-8769-428FA95C80E4}"/>
              </a:ext>
            </a:extLst>
          </p:cNvPr>
          <p:cNvCxnSpPr/>
          <p:nvPr/>
        </p:nvCxnSpPr>
        <p:spPr>
          <a:xfrm>
            <a:off x="3706560" y="2077970"/>
            <a:ext cx="2505673" cy="0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29F3061-B293-4C1C-8092-936D826A49D3}"/>
              </a:ext>
            </a:extLst>
          </p:cNvPr>
          <p:cNvSpPr/>
          <p:nvPr/>
        </p:nvSpPr>
        <p:spPr>
          <a:xfrm>
            <a:off x="3700985" y="1833748"/>
            <a:ext cx="2522594" cy="396795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5314">
              <a:defRPr/>
            </a:pPr>
            <a:r>
              <a:rPr lang="ko-KR" altLang="en-US" sz="1723" spc="-144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깨끗한 물 주고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D5105C4-8389-45E8-864D-1386F6742599}"/>
              </a:ext>
            </a:extLst>
          </p:cNvPr>
          <p:cNvCxnSpPr/>
          <p:nvPr/>
        </p:nvCxnSpPr>
        <p:spPr>
          <a:xfrm>
            <a:off x="6502807" y="2077969"/>
            <a:ext cx="2505673" cy="0"/>
          </a:xfrm>
          <a:prstGeom prst="line">
            <a:avLst/>
          </a:prstGeom>
          <a:noFill/>
          <a:ln w="3175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FFCA6B4-14B1-4D5E-9C73-E8D3DD8BDAB4}"/>
              </a:ext>
            </a:extLst>
          </p:cNvPr>
          <p:cNvSpPr/>
          <p:nvPr/>
        </p:nvSpPr>
        <p:spPr>
          <a:xfrm>
            <a:off x="6493388" y="1833747"/>
            <a:ext cx="2524511" cy="396795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5314">
              <a:defRPr/>
            </a:pPr>
            <a:r>
              <a:rPr lang="ko-KR" altLang="en-US" sz="1723" spc="-144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알립니다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B347ED-C557-4443-9FF2-FA77ECAE9C6A}"/>
              </a:ext>
            </a:extLst>
          </p:cNvPr>
          <p:cNvSpPr/>
          <p:nvPr/>
        </p:nvSpPr>
        <p:spPr>
          <a:xfrm>
            <a:off x="964224" y="770792"/>
            <a:ext cx="5366190" cy="52276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defTabSz="422041">
              <a:defRPr/>
            </a:pPr>
            <a:r>
              <a:rPr lang="ko-KR" altLang="en-US" sz="2215" spc="-277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사업 </a:t>
            </a:r>
            <a:r>
              <a:rPr lang="ko-KR" altLang="en-US" sz="2215" spc="-277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소개ㅣ</a:t>
            </a:r>
            <a:r>
              <a:rPr lang="ko-KR" altLang="en-US" sz="2215" spc="-277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650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215" spc="-138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215" spc="-138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핵심사업</a:t>
            </a:r>
            <a:endParaRPr lang="en-US" altLang="ko-KR" sz="2215" spc="-138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9" name="Picture 3" descr="C:\Users\2016036\Desktop\1404885.png">
            <a:extLst>
              <a:ext uri="{FF2B5EF4-FFF2-40B4-BE49-F238E27FC236}">
                <a16:creationId xmlns:a16="http://schemas.microsoft.com/office/drawing/2014/main" id="{6683FB87-D29D-4F27-AD96-07058B03D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83" y="2696889"/>
            <a:ext cx="600386" cy="60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:\Users\2016036\Desktop\53260.png">
            <a:extLst>
              <a:ext uri="{FF2B5EF4-FFF2-40B4-BE49-F238E27FC236}">
                <a16:creationId xmlns:a16="http://schemas.microsoft.com/office/drawing/2014/main" id="{5E9D67E7-3280-4E1D-BECD-A214B3FF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07" y="2600900"/>
            <a:ext cx="788595" cy="78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4216C2-EB9B-4941-99D5-97623729ECBB}"/>
              </a:ext>
            </a:extLst>
          </p:cNvPr>
          <p:cNvSpPr txBox="1"/>
          <p:nvPr/>
        </p:nvSpPr>
        <p:spPr>
          <a:xfrm>
            <a:off x="5019471" y="2696891"/>
            <a:ext cx="572593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ko-KR" altLang="en-US" sz="3323" dirty="0">
                <a:solidFill>
                  <a:srgbClr val="F79646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59B756-D0D0-425D-99A1-CF48A40667C6}"/>
              </a:ext>
            </a:extLst>
          </p:cNvPr>
          <p:cNvSpPr txBox="1"/>
          <p:nvPr/>
        </p:nvSpPr>
        <p:spPr>
          <a:xfrm>
            <a:off x="7938688" y="2696891"/>
            <a:ext cx="572593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44083">
              <a:defRPr/>
            </a:pPr>
            <a:r>
              <a:rPr lang="ko-KR" altLang="en-US" sz="3323" dirty="0">
                <a:solidFill>
                  <a:srgbClr val="F79646">
                    <a:lumMod val="7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F0952B-152B-424F-A78C-7722B0AC8570}"/>
              </a:ext>
            </a:extLst>
          </p:cNvPr>
          <p:cNvSpPr/>
          <p:nvPr/>
        </p:nvSpPr>
        <p:spPr>
          <a:xfrm>
            <a:off x="7146347" y="2753953"/>
            <a:ext cx="619322" cy="388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083">
              <a:defRPr/>
            </a:pPr>
            <a:endParaRPr lang="ko-KR" altLang="en-US" sz="1662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C50DBE-A133-42AB-8B49-DA4FBEE94263}"/>
              </a:ext>
            </a:extLst>
          </p:cNvPr>
          <p:cNvSpPr/>
          <p:nvPr/>
        </p:nvSpPr>
        <p:spPr>
          <a:xfrm>
            <a:off x="7158831" y="2753955"/>
            <a:ext cx="630942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5314">
              <a:defRPr/>
            </a:pPr>
            <a:r>
              <a:rPr lang="en-US" altLang="ko-KR" sz="1662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voice</a:t>
            </a:r>
            <a:endParaRPr lang="ko-KR" altLang="en-US" sz="1662" spc="-144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9828D42-8F82-409C-8E02-EC64A47125F6}"/>
              </a:ext>
            </a:extLst>
          </p:cNvPr>
          <p:cNvSpPr/>
          <p:nvPr/>
        </p:nvSpPr>
        <p:spPr>
          <a:xfrm>
            <a:off x="3709175" y="3921834"/>
            <a:ext cx="2506214" cy="397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5314">
              <a:defRPr/>
            </a:pPr>
            <a:r>
              <a:rPr lang="en-US" altLang="ko-KR" sz="1477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1477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식수위생  </a:t>
            </a:r>
            <a:r>
              <a:rPr lang="en-US" altLang="ko-KR" sz="1477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(WASH)</a:t>
            </a:r>
            <a:endParaRPr lang="ko-KR" altLang="en-US" sz="1477" spc="-144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01FFE5-C860-4846-93AE-2D2BF694D856}"/>
              </a:ext>
            </a:extLst>
          </p:cNvPr>
          <p:cNvSpPr/>
          <p:nvPr/>
        </p:nvSpPr>
        <p:spPr>
          <a:xfrm>
            <a:off x="6502536" y="3921833"/>
            <a:ext cx="2506213" cy="3974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5314">
              <a:defRPr/>
            </a:pPr>
            <a:r>
              <a:rPr lang="en-US" altLang="ko-KR" sz="1477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1477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옹호사업 </a:t>
            </a:r>
            <a:r>
              <a:rPr lang="en-US" altLang="ko-KR" sz="1477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(Voice)</a:t>
            </a:r>
            <a:endParaRPr lang="ko-KR" altLang="en-US" sz="1477" spc="-144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AF2AD52-24C2-49A1-A0B5-E3CF866D3FC9}"/>
              </a:ext>
            </a:extLst>
          </p:cNvPr>
          <p:cNvSpPr/>
          <p:nvPr/>
        </p:nvSpPr>
        <p:spPr>
          <a:xfrm>
            <a:off x="3980506" y="4674459"/>
            <a:ext cx="1892185" cy="6226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4083">
              <a:defRPr/>
            </a:pPr>
            <a:r>
              <a:rPr lang="en-US" altLang="ko-KR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식수 </a:t>
            </a:r>
            <a:r>
              <a:rPr lang="en-US" altLang="ko-KR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식수 시설 설치</a:t>
            </a:r>
            <a:endParaRPr lang="en-US" altLang="ko-KR" sz="1723" spc="-144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844083">
              <a:defRPr/>
            </a:pPr>
            <a:r>
              <a:rPr lang="en-US" altLang="ko-KR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 </a:t>
            </a:r>
            <a:r>
              <a:rPr lang="en-US" altLang="ko-KR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위생 시설 설치</a:t>
            </a:r>
            <a:endParaRPr lang="ko-KR" altLang="en-US" sz="1662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08AE847-FA18-49A7-9AE9-8CE7C27D86FE}"/>
              </a:ext>
            </a:extLst>
          </p:cNvPr>
          <p:cNvSpPr/>
          <p:nvPr/>
        </p:nvSpPr>
        <p:spPr>
          <a:xfrm>
            <a:off x="6521134" y="4691910"/>
            <a:ext cx="2308837" cy="6226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4083">
              <a:defRPr/>
            </a:pPr>
            <a:r>
              <a:rPr lang="en-US" altLang="ko-KR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정책 </a:t>
            </a:r>
            <a:r>
              <a:rPr lang="en-US" altLang="ko-KR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정부</a:t>
            </a:r>
            <a:r>
              <a:rPr lang="en-US" altLang="ko-KR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UN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 제안</a:t>
            </a:r>
            <a:endParaRPr lang="en-US" altLang="ko-KR" sz="1723" spc="-144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defTabSz="844083">
              <a:defRPr/>
            </a:pPr>
            <a:r>
              <a:rPr lang="en-US" altLang="ko-KR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홍보 </a:t>
            </a:r>
            <a:r>
              <a:rPr lang="en-US" altLang="ko-KR" sz="1723" spc="-144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언론</a:t>
            </a:r>
            <a:r>
              <a:rPr lang="en-US" altLang="ko-KR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교회</a:t>
            </a:r>
            <a:r>
              <a:rPr lang="en-US" altLang="ko-KR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시민사회</a:t>
            </a:r>
            <a:endParaRPr lang="ko-KR" altLang="en-US" sz="1662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CD218E-DD47-47DA-B43A-85F3ADF85F8D}"/>
              </a:ext>
            </a:extLst>
          </p:cNvPr>
          <p:cNvGrpSpPr/>
          <p:nvPr/>
        </p:nvGrpSpPr>
        <p:grpSpPr>
          <a:xfrm>
            <a:off x="940192" y="1834359"/>
            <a:ext cx="2532185" cy="3905260"/>
            <a:chOff x="605790" y="1701472"/>
            <a:chExt cx="2743200" cy="423069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2E30446-7DD3-4522-99ED-5CD0F9C3FBEE}"/>
                </a:ext>
              </a:extLst>
            </p:cNvPr>
            <p:cNvSpPr/>
            <p:nvPr/>
          </p:nvSpPr>
          <p:spPr>
            <a:xfrm>
              <a:off x="611505" y="2060848"/>
              <a:ext cx="2731770" cy="3871322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083">
                <a:defRPr/>
              </a:pPr>
              <a:endParaRPr lang="ko-KR" altLang="en-US" sz="1662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7650858-3212-46C0-9F0E-3527CE355109}"/>
                </a:ext>
              </a:extLst>
            </p:cNvPr>
            <p:cNvCxnSpPr/>
            <p:nvPr/>
          </p:nvCxnSpPr>
          <p:spPr>
            <a:xfrm>
              <a:off x="620151" y="1965385"/>
              <a:ext cx="2714479" cy="0"/>
            </a:xfrm>
            <a:prstGeom prst="line">
              <a:avLst/>
            </a:prstGeom>
            <a:noFill/>
            <a:ln w="31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66D695B-7365-4257-AEC8-D4FC0470302B}"/>
                </a:ext>
              </a:extLst>
            </p:cNvPr>
            <p:cNvSpPr/>
            <p:nvPr/>
          </p:nvSpPr>
          <p:spPr>
            <a:xfrm>
              <a:off x="605790" y="1701472"/>
              <a:ext cx="2743200" cy="429861"/>
            </a:xfrm>
            <a:prstGeom prst="rect">
              <a:avLst/>
            </a:prstGeom>
            <a:solidFill>
              <a:srgbClr val="F37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5314">
                <a:defRPr/>
              </a:pPr>
              <a:r>
                <a:rPr lang="ko-KR" altLang="en-US" sz="1723" spc="-144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우선 먹이고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D8A235-0E75-4E32-B6F1-04FCB0C0C11A}"/>
                </a:ext>
              </a:extLst>
            </p:cNvPr>
            <p:cNvSpPr txBox="1"/>
            <p:nvPr/>
          </p:nvSpPr>
          <p:spPr>
            <a:xfrm>
              <a:off x="2116099" y="2635881"/>
              <a:ext cx="620309" cy="653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44083">
                <a:defRPr/>
              </a:pPr>
              <a:r>
                <a:rPr lang="ko-KR" altLang="en-US" sz="3323" dirty="0">
                  <a:solidFill>
                    <a:srgbClr val="F79646">
                      <a:lumMod val="75000"/>
                    </a:srgb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밥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25F1927-6870-4213-A58A-C1B820CEF395}"/>
                </a:ext>
              </a:extLst>
            </p:cNvPr>
            <p:cNvSpPr/>
            <p:nvPr/>
          </p:nvSpPr>
          <p:spPr>
            <a:xfrm>
              <a:off x="627595" y="3963565"/>
              <a:ext cx="2699591" cy="429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5314">
                <a:defRPr/>
              </a:pPr>
              <a:r>
                <a:rPr lang="en-US" altLang="ko-KR" sz="1723" spc="-144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</a:t>
              </a:r>
              <a:r>
                <a:rPr lang="ko-KR" altLang="en-US" sz="1723" spc="-144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영양 사업 </a:t>
              </a:r>
              <a:r>
                <a:rPr lang="en-US" altLang="ko-KR" sz="1723" spc="-144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(Nutrition)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4E8283E-8994-495E-8992-6A0E66E936C4}"/>
                </a:ext>
              </a:extLst>
            </p:cNvPr>
            <p:cNvSpPr/>
            <p:nvPr/>
          </p:nvSpPr>
          <p:spPr>
            <a:xfrm>
              <a:off x="913798" y="4797152"/>
              <a:ext cx="2049867" cy="674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44083">
                <a:defRPr/>
              </a:pPr>
              <a:r>
                <a:rPr lang="en-US" altLang="ko-KR" sz="1723" spc="-144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[ </a:t>
              </a:r>
              <a:r>
                <a:rPr lang="ko-KR" altLang="en-US" sz="1723" spc="-144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단기 </a:t>
              </a:r>
              <a:r>
                <a:rPr lang="en-US" altLang="ko-KR" sz="1723" spc="-144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] </a:t>
              </a:r>
              <a:r>
                <a:rPr lang="ko-KR" altLang="en-US" sz="1723" spc="-144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영양 개선 사업</a:t>
              </a:r>
              <a:endParaRPr lang="en-US" altLang="ko-KR" sz="1723" spc="-144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defTabSz="844083">
                <a:defRPr/>
              </a:pPr>
              <a:r>
                <a:rPr lang="en-US" altLang="ko-KR" sz="1723" spc="-144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[ </a:t>
              </a:r>
              <a:r>
                <a:rPr lang="ko-KR" altLang="en-US" sz="1723" spc="-144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장기 </a:t>
              </a:r>
              <a:r>
                <a:rPr lang="en-US" altLang="ko-KR" sz="1723" spc="-144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] </a:t>
              </a:r>
              <a:r>
                <a:rPr lang="ko-KR" altLang="en-US" sz="1723" spc="-144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근본 식량 개선</a:t>
              </a:r>
              <a:endParaRPr lang="ko-KR" altLang="en-US" sz="1662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CAE4C56-1A17-4859-A3E2-D3A082568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495" y="2595620"/>
              <a:ext cx="690678" cy="690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0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46" grpId="0" animBg="1"/>
      <p:bldP spid="50" grpId="0" animBg="1"/>
      <p:bldP spid="39" grpId="0"/>
      <p:bldP spid="41" grpId="0"/>
      <p:bldP spid="3" grpId="0" animBg="1"/>
      <p:bldP spid="5" grpId="0"/>
      <p:bldP spid="51" grpId="0" animBg="1"/>
      <p:bldP spid="52" grpId="0" animBg="1"/>
      <p:bldP spid="54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400E01DF-F919-4CDD-A117-8E99F429B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558" y="1052736"/>
            <a:ext cx="9781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Ex.1</a:t>
            </a:r>
            <a:endParaRPr kumimoji="1" lang="en-US" altLang="ko-KR" sz="3200" b="0" i="0" u="none" strike="noStrike" kern="0" cap="none" spc="-15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DD0F2-8095-4288-B14D-5B32AAF21B79}"/>
              </a:ext>
            </a:extLst>
          </p:cNvPr>
          <p:cNvSpPr/>
          <p:nvPr/>
        </p:nvSpPr>
        <p:spPr>
          <a:xfrm>
            <a:off x="325500" y="1682805"/>
            <a:ext cx="9338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800" kern="0" spc="-1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꺼내먹어요</a:t>
            </a:r>
            <a:endParaRPr kumimoji="1" lang="en-US" altLang="ko-KR" sz="2800" kern="0" spc="-15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67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63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08784" y="1700809"/>
            <a:ext cx="3888432" cy="1312023"/>
          </a:xfrm>
          <a:prstGeom prst="rect">
            <a:avLst/>
          </a:prstGeom>
          <a:noFill/>
        </p:spPr>
        <p:txBody>
          <a:bodyPr wrap="square" lIns="80133" tIns="40067" rIns="80133" bIns="40067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0" cap="none" spc="-1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08783" y="3123928"/>
            <a:ext cx="3888432" cy="881136"/>
          </a:xfrm>
          <a:prstGeom prst="rect">
            <a:avLst/>
          </a:prstGeom>
          <a:noFill/>
        </p:spPr>
        <p:txBody>
          <a:bodyPr wrap="square" lIns="80133" tIns="40067" rIns="80133" bIns="40067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0" cap="none" spc="-1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rPr>
              <a:t>상황을</a:t>
            </a:r>
            <a:endParaRPr kumimoji="0" lang="en-US" altLang="ko-KR" sz="2600" b="0" i="0" u="none" strike="noStrike" kern="0" cap="none" spc="-13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" panose="02020603020101020101" pitchFamily="18" charset="-127"/>
              <a:ea typeface="나눔명조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kern="0" spc="-131" dirty="0">
                <a:solidFill>
                  <a:prstClr val="white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정리해보면</a:t>
            </a:r>
            <a:endParaRPr kumimoji="0" lang="en-US" altLang="ko-KR" sz="2600" b="0" i="0" u="none" strike="noStrike" kern="0" cap="none" spc="-13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" panose="02020603020101020101" pitchFamily="18" charset="-127"/>
              <a:ea typeface="나눔명조" panose="02020603020101020101" pitchFamily="18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5381" y="4221088"/>
            <a:ext cx="797013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WHY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제안 배경</a:t>
            </a:r>
            <a:endParaRPr kumimoji="0" lang="en-US" altLang="ko-KR" sz="15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2580" y="4149080"/>
            <a:ext cx="32261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025916-640F-4A08-ABC0-AB3E71DFC92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3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495653" y="764539"/>
            <a:ext cx="6998216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매일 반복되는 </a:t>
            </a:r>
            <a:r>
              <a:rPr kumimoji="0" lang="en-US" altLang="ko-KR" sz="2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</a:t>
            </a:r>
            <a:r>
              <a:rPr kumimoji="0" lang="ko-KR" altLang="en-US" sz="2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가지 어려움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8560" y="200254"/>
            <a:ext cx="63991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문제분석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269924" y="5733257"/>
            <a:ext cx="7419747" cy="605681"/>
            <a:chOff x="888923" y="5733256"/>
            <a:chExt cx="7419747" cy="605681"/>
          </a:xfrm>
        </p:grpSpPr>
        <p:sp>
          <p:nvSpPr>
            <p:cNvPr id="58" name="TextBox 57"/>
            <p:cNvSpPr txBox="1"/>
            <p:nvPr/>
          </p:nvSpPr>
          <p:spPr>
            <a:xfrm>
              <a:off x="1112266" y="5877272"/>
              <a:ext cx="7006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우리가 컨트롤 할 수 없는 </a:t>
              </a: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[</a:t>
              </a: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상황</a:t>
              </a: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], </a:t>
              </a: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그렇다면 </a:t>
              </a: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[</a:t>
              </a: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마음</a:t>
              </a: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]</a:t>
              </a: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은</a:t>
              </a: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?</a:t>
              </a:r>
              <a:endPara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888923" y="5733256"/>
              <a:ext cx="741974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025916-640F-4A08-ABC0-AB3E71DFC92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A6049C-71AB-4598-8ADA-2049483985BC}"/>
              </a:ext>
            </a:extLst>
          </p:cNvPr>
          <p:cNvSpPr txBox="1"/>
          <p:nvPr/>
        </p:nvSpPr>
        <p:spPr>
          <a:xfrm>
            <a:off x="6032982" y="3596148"/>
            <a:ext cx="244650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500" spc="-150"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어려운 맘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회의감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지침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귀소본능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0FCD42-DF8C-442E-97B6-214A56D807A1}"/>
              </a:ext>
            </a:extLst>
          </p:cNvPr>
          <p:cNvSpPr txBox="1"/>
          <p:nvPr/>
        </p:nvSpPr>
        <p:spPr>
          <a:xfrm>
            <a:off x="1481562" y="3596148"/>
            <a:ext cx="288252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바쁨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많은 요구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소음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성가신 상황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074095-5730-4E35-90AE-63131759505B}"/>
              </a:ext>
            </a:extLst>
          </p:cNvPr>
          <p:cNvGrpSpPr/>
          <p:nvPr/>
        </p:nvGrpSpPr>
        <p:grpSpPr>
          <a:xfrm>
            <a:off x="5599024" y="1842952"/>
            <a:ext cx="3314416" cy="2259083"/>
            <a:chOff x="6047398" y="1658707"/>
            <a:chExt cx="2261273" cy="288032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D79CF53-7A62-45FE-8D48-90CB2AA46589}"/>
                </a:ext>
              </a:extLst>
            </p:cNvPr>
            <p:cNvCxnSpPr/>
            <p:nvPr/>
          </p:nvCxnSpPr>
          <p:spPr>
            <a:xfrm>
              <a:off x="6047399" y="4539027"/>
              <a:ext cx="2261272" cy="0"/>
            </a:xfrm>
            <a:prstGeom prst="line">
              <a:avLst/>
            </a:prstGeom>
            <a:noFill/>
            <a:ln w="31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886A27A-117A-4D12-99D6-C562DD7DA4AF}"/>
                </a:ext>
              </a:extLst>
            </p:cNvPr>
            <p:cNvCxnSpPr/>
            <p:nvPr/>
          </p:nvCxnSpPr>
          <p:spPr>
            <a:xfrm>
              <a:off x="6047398" y="1658707"/>
              <a:ext cx="2261272" cy="0"/>
            </a:xfrm>
            <a:prstGeom prst="line">
              <a:avLst/>
            </a:prstGeom>
            <a:noFill/>
            <a:ln w="31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F494C49-2B99-49D6-9897-CB2E43BDEE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30" y="2565610"/>
            <a:ext cx="758252" cy="7582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38E1AE9-7335-465B-9AEF-8BC2FA7A93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73" y="2511731"/>
            <a:ext cx="906118" cy="90611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218D4D78-3328-4437-B948-3A9F36C38D90}"/>
              </a:ext>
            </a:extLst>
          </p:cNvPr>
          <p:cNvGrpSpPr/>
          <p:nvPr/>
        </p:nvGrpSpPr>
        <p:grpSpPr>
          <a:xfrm>
            <a:off x="1124548" y="1848670"/>
            <a:ext cx="3314416" cy="2259083"/>
            <a:chOff x="6047398" y="1658707"/>
            <a:chExt cx="2261273" cy="2880320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D123187-469B-40AA-ABA9-28191C4114A5}"/>
                </a:ext>
              </a:extLst>
            </p:cNvPr>
            <p:cNvCxnSpPr/>
            <p:nvPr/>
          </p:nvCxnSpPr>
          <p:spPr>
            <a:xfrm>
              <a:off x="6047399" y="4539027"/>
              <a:ext cx="2261272" cy="0"/>
            </a:xfrm>
            <a:prstGeom prst="line">
              <a:avLst/>
            </a:prstGeom>
            <a:noFill/>
            <a:ln w="31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26DAA64-1195-43A5-803D-50B961EE6FE5}"/>
                </a:ext>
              </a:extLst>
            </p:cNvPr>
            <p:cNvCxnSpPr/>
            <p:nvPr/>
          </p:nvCxnSpPr>
          <p:spPr>
            <a:xfrm>
              <a:off x="6047398" y="1658707"/>
              <a:ext cx="2261272" cy="0"/>
            </a:xfrm>
            <a:prstGeom prst="line">
              <a:avLst/>
            </a:prstGeom>
            <a:noFill/>
            <a:ln w="31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4" name="Rectangle 1">
            <a:extLst>
              <a:ext uri="{FF2B5EF4-FFF2-40B4-BE49-F238E27FC236}">
                <a16:creationId xmlns:a16="http://schemas.microsoft.com/office/drawing/2014/main" id="{3C9EA76D-569D-44EC-BB88-4E7EAC134354}"/>
              </a:ext>
            </a:extLst>
          </p:cNvPr>
          <p:cNvSpPr/>
          <p:nvPr/>
        </p:nvSpPr>
        <p:spPr>
          <a:xfrm>
            <a:off x="2206753" y="1646160"/>
            <a:ext cx="1150006" cy="440299"/>
          </a:xfrm>
          <a:prstGeom prst="rect">
            <a:avLst/>
          </a:prstGeom>
          <a:solidFill>
            <a:srgbClr val="423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kumimoji="0" lang="ko-KR" altLang="en-US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상황</a:t>
            </a:r>
            <a:endParaRPr kumimoji="0" lang="en-US" altLang="ko-KR" sz="1600" b="0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5" name="Rectangle 1">
            <a:extLst>
              <a:ext uri="{FF2B5EF4-FFF2-40B4-BE49-F238E27FC236}">
                <a16:creationId xmlns:a16="http://schemas.microsoft.com/office/drawing/2014/main" id="{7B44145F-3387-4A0B-ACC2-9024B26A1A31}"/>
              </a:ext>
            </a:extLst>
          </p:cNvPr>
          <p:cNvSpPr/>
          <p:nvPr/>
        </p:nvSpPr>
        <p:spPr>
          <a:xfrm>
            <a:off x="6681229" y="1664426"/>
            <a:ext cx="1150006" cy="440299"/>
          </a:xfrm>
          <a:prstGeom prst="rect">
            <a:avLst/>
          </a:prstGeom>
          <a:solidFill>
            <a:srgbClr val="423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kumimoji="0" lang="ko-KR" altLang="en-US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마음</a:t>
            </a:r>
            <a:endParaRPr kumimoji="0" lang="en-US" altLang="ko-KR" sz="1600" b="0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6" name="1/2 액자 65">
            <a:extLst>
              <a:ext uri="{FF2B5EF4-FFF2-40B4-BE49-F238E27FC236}">
                <a16:creationId xmlns:a16="http://schemas.microsoft.com/office/drawing/2014/main" id="{866C2283-6ED2-424B-B5AD-29188DC560D8}"/>
              </a:ext>
            </a:extLst>
          </p:cNvPr>
          <p:cNvSpPr/>
          <p:nvPr/>
        </p:nvSpPr>
        <p:spPr>
          <a:xfrm rot="13500000">
            <a:off x="2738437" y="4146249"/>
            <a:ext cx="185859" cy="185859"/>
          </a:xfrm>
          <a:prstGeom prst="halfFrame">
            <a:avLst>
              <a:gd name="adj1" fmla="val 20359"/>
              <a:gd name="adj2" fmla="val 2035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09EAF5-19AB-44E1-9D08-DC4A8ED8D314}"/>
              </a:ext>
            </a:extLst>
          </p:cNvPr>
          <p:cNvSpPr txBox="1"/>
          <p:nvPr/>
        </p:nvSpPr>
        <p:spPr>
          <a:xfrm>
            <a:off x="1519952" y="4458598"/>
            <a:ext cx="262283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직장인 설문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]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상황에 지친다 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85%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8" name="1/2 액자 67">
            <a:extLst>
              <a:ext uri="{FF2B5EF4-FFF2-40B4-BE49-F238E27FC236}">
                <a16:creationId xmlns:a16="http://schemas.microsoft.com/office/drawing/2014/main" id="{6CF76BA7-1AAF-4337-9395-E8508F23A116}"/>
              </a:ext>
            </a:extLst>
          </p:cNvPr>
          <p:cNvSpPr/>
          <p:nvPr/>
        </p:nvSpPr>
        <p:spPr>
          <a:xfrm rot="13500000">
            <a:off x="7038031" y="4152060"/>
            <a:ext cx="185859" cy="185859"/>
          </a:xfrm>
          <a:prstGeom prst="halfFrame">
            <a:avLst>
              <a:gd name="adj1" fmla="val 20359"/>
              <a:gd name="adj2" fmla="val 2035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1E4B2D-873A-40F9-BC89-1BDA7A4C1433}"/>
              </a:ext>
            </a:extLst>
          </p:cNvPr>
          <p:cNvSpPr txBox="1"/>
          <p:nvPr/>
        </p:nvSpPr>
        <p:spPr>
          <a:xfrm>
            <a:off x="5650858" y="4458598"/>
            <a:ext cx="306205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직장인 설문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]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마음은 이미 </a:t>
            </a:r>
            <a:r>
              <a:rPr kumimoji="0" lang="ko-KR" altLang="en-US" sz="16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지쳐있다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77%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339843-9462-4B22-BC13-E76E45296157}"/>
              </a:ext>
            </a:extLst>
          </p:cNvPr>
          <p:cNvSpPr txBox="1"/>
          <p:nvPr/>
        </p:nvSpPr>
        <p:spPr>
          <a:xfrm>
            <a:off x="7987514" y="6384530"/>
            <a:ext cx="7489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설문 출처</a:t>
            </a:r>
          </a:p>
        </p:txBody>
      </p:sp>
    </p:spTree>
    <p:extLst>
      <p:ext uri="{BB962C8B-B14F-4D97-AF65-F5344CB8AC3E}">
        <p14:creationId xmlns:p14="http://schemas.microsoft.com/office/powerpoint/2010/main" val="252434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6ABC5D-9B0A-4910-AA1E-98C4BF2DC5DE}"/>
              </a:ext>
            </a:extLst>
          </p:cNvPr>
          <p:cNvSpPr/>
          <p:nvPr/>
        </p:nvSpPr>
        <p:spPr>
          <a:xfrm>
            <a:off x="5527368" y="4221089"/>
            <a:ext cx="3314415" cy="10158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5D4F1F-F750-4BC9-BB05-26FC305F01BA}"/>
              </a:ext>
            </a:extLst>
          </p:cNvPr>
          <p:cNvSpPr/>
          <p:nvPr/>
        </p:nvSpPr>
        <p:spPr>
          <a:xfrm>
            <a:off x="1189306" y="4221090"/>
            <a:ext cx="3314415" cy="10158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19A8DD-5DBF-4C54-9F38-BEBA5C495FA9}"/>
              </a:ext>
            </a:extLst>
          </p:cNvPr>
          <p:cNvSpPr txBox="1"/>
          <p:nvPr/>
        </p:nvSpPr>
        <p:spPr>
          <a:xfrm>
            <a:off x="1432256" y="3525299"/>
            <a:ext cx="6998216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150" normalizeH="0" baseline="0" noProof="0" dirty="0">
                <a:ln>
                  <a:noFill/>
                </a:ln>
                <a:solidFill>
                  <a:srgbClr val="42363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+</a:t>
            </a:r>
            <a:endParaRPr kumimoji="0" lang="ko-KR" altLang="en-US" sz="2600" b="0" i="0" u="none" strike="noStrike" kern="1200" cap="none" spc="-150" normalizeH="0" baseline="0" noProof="0" dirty="0">
              <a:ln>
                <a:noFill/>
              </a:ln>
              <a:solidFill>
                <a:srgbClr val="42363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95653" y="764539"/>
            <a:ext cx="6998216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연구결과에 따르면 </a:t>
            </a:r>
            <a:r>
              <a:rPr kumimoji="0" lang="ko-KR" altLang="en-US" sz="2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초콜릿이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8560" y="200254"/>
            <a:ext cx="68480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문제 핵심</a:t>
            </a:r>
            <a:endParaRPr kumimoji="0" lang="ko-KR" altLang="en-US" sz="15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48254" y="5733257"/>
            <a:ext cx="7696522" cy="605681"/>
            <a:chOff x="767254" y="5733256"/>
            <a:chExt cx="7696522" cy="605681"/>
          </a:xfrm>
        </p:grpSpPr>
        <p:sp>
          <p:nvSpPr>
            <p:cNvPr id="58" name="TextBox 57"/>
            <p:cNvSpPr txBox="1"/>
            <p:nvPr/>
          </p:nvSpPr>
          <p:spPr>
            <a:xfrm>
              <a:off x="767254" y="5877272"/>
              <a:ext cx="76965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스트레스 호르몬 줄이기 </a:t>
              </a: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+ </a:t>
              </a:r>
              <a:r>
                <a:rPr lang="ko-KR" altLang="en-US" sz="2400" spc="-15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불안 우울 감소 </a:t>
              </a: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+</a:t>
              </a: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피로 회복 → </a:t>
              </a: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실제 도움</a:t>
              </a: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888923" y="5733256"/>
              <a:ext cx="741974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025916-640F-4A08-ABC0-AB3E71DFC92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F55452-1961-472C-9023-E35A83B4D531}"/>
              </a:ext>
            </a:extLst>
          </p:cNvPr>
          <p:cNvSpPr/>
          <p:nvPr/>
        </p:nvSpPr>
        <p:spPr>
          <a:xfrm>
            <a:off x="5371748" y="2304851"/>
            <a:ext cx="362565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카카오 함량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60%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초콜릿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04667B-D6F1-4F33-8612-BF28B0A4DE7E}"/>
              </a:ext>
            </a:extLst>
          </p:cNvPr>
          <p:cNvSpPr/>
          <p:nvPr/>
        </p:nvSpPr>
        <p:spPr>
          <a:xfrm>
            <a:off x="1033686" y="2304742"/>
            <a:ext cx="36256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카카오 함량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70%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다크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초콜릿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↓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스트레스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받을때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분비되는 호르몬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코르티솔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억제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FB285C9-D016-449B-B989-8B4962D38C69}"/>
              </a:ext>
            </a:extLst>
          </p:cNvPr>
          <p:cNvGrpSpPr/>
          <p:nvPr/>
        </p:nvGrpSpPr>
        <p:grpSpPr>
          <a:xfrm>
            <a:off x="5527366" y="1842952"/>
            <a:ext cx="3314416" cy="3386243"/>
            <a:chOff x="6047398" y="1658707"/>
            <a:chExt cx="2261273" cy="288032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F47F187-5BB0-41D8-93DB-02235CEC01E3}"/>
                </a:ext>
              </a:extLst>
            </p:cNvPr>
            <p:cNvCxnSpPr/>
            <p:nvPr/>
          </p:nvCxnSpPr>
          <p:spPr>
            <a:xfrm>
              <a:off x="6047399" y="4539027"/>
              <a:ext cx="2261272" cy="0"/>
            </a:xfrm>
            <a:prstGeom prst="line">
              <a:avLst/>
            </a:prstGeom>
            <a:noFill/>
            <a:ln w="31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E45C3F4-E3C4-40DC-9EE2-6BEDEAB15A85}"/>
                </a:ext>
              </a:extLst>
            </p:cNvPr>
            <p:cNvCxnSpPr/>
            <p:nvPr/>
          </p:nvCxnSpPr>
          <p:spPr>
            <a:xfrm>
              <a:off x="6047398" y="1658707"/>
              <a:ext cx="2261272" cy="0"/>
            </a:xfrm>
            <a:prstGeom prst="line">
              <a:avLst/>
            </a:prstGeom>
            <a:noFill/>
            <a:ln w="31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DA7AE37-67D6-4433-87E8-06B93F7E5C92}"/>
              </a:ext>
            </a:extLst>
          </p:cNvPr>
          <p:cNvGrpSpPr/>
          <p:nvPr/>
        </p:nvGrpSpPr>
        <p:grpSpPr>
          <a:xfrm>
            <a:off x="1189304" y="1848670"/>
            <a:ext cx="3314416" cy="3386243"/>
            <a:chOff x="6047398" y="1658707"/>
            <a:chExt cx="2261273" cy="288032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DF6219B-FC45-44C2-8846-9C79B7AA8AEC}"/>
                </a:ext>
              </a:extLst>
            </p:cNvPr>
            <p:cNvCxnSpPr/>
            <p:nvPr/>
          </p:nvCxnSpPr>
          <p:spPr>
            <a:xfrm>
              <a:off x="6047399" y="4539027"/>
              <a:ext cx="2261272" cy="0"/>
            </a:xfrm>
            <a:prstGeom prst="line">
              <a:avLst/>
            </a:prstGeom>
            <a:noFill/>
            <a:ln w="31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9FE8A15-FE3E-4326-89B6-E3D1D1FE8CED}"/>
                </a:ext>
              </a:extLst>
            </p:cNvPr>
            <p:cNvCxnSpPr/>
            <p:nvPr/>
          </p:nvCxnSpPr>
          <p:spPr>
            <a:xfrm>
              <a:off x="6047398" y="1658707"/>
              <a:ext cx="2261272" cy="0"/>
            </a:xfrm>
            <a:prstGeom prst="line">
              <a:avLst/>
            </a:prstGeom>
            <a:noFill/>
            <a:ln w="3175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1" name="Rectangle 1">
            <a:extLst>
              <a:ext uri="{FF2B5EF4-FFF2-40B4-BE49-F238E27FC236}">
                <a16:creationId xmlns:a16="http://schemas.microsoft.com/office/drawing/2014/main" id="{F4DC606B-434C-4F1D-A02A-3EA42275461C}"/>
              </a:ext>
            </a:extLst>
          </p:cNvPr>
          <p:cNvSpPr/>
          <p:nvPr/>
        </p:nvSpPr>
        <p:spPr>
          <a:xfrm>
            <a:off x="1473390" y="1621093"/>
            <a:ext cx="2746247" cy="440115"/>
          </a:xfrm>
          <a:prstGeom prst="rect">
            <a:avLst/>
          </a:prstGeom>
          <a:solidFill>
            <a:srgbClr val="423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미국 </a:t>
            </a:r>
            <a:r>
              <a:rPr kumimoji="0" lang="ko-KR" altLang="en-US" sz="1600" b="0" i="0" u="none" strike="noStrike" kern="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로마린다대</a:t>
            </a:r>
            <a:r>
              <a:rPr kumimoji="0" lang="ko-KR" altLang="en-US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연구팀 논문</a:t>
            </a:r>
            <a:r>
              <a:rPr kumimoji="0" lang="en-US" altLang="ko-KR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]</a:t>
            </a:r>
          </a:p>
        </p:txBody>
      </p:sp>
      <p:sp>
        <p:nvSpPr>
          <p:cNvPr id="53" name="Rectangle 1">
            <a:extLst>
              <a:ext uri="{FF2B5EF4-FFF2-40B4-BE49-F238E27FC236}">
                <a16:creationId xmlns:a16="http://schemas.microsoft.com/office/drawing/2014/main" id="{F9FECC7C-6BC9-44FE-8076-AF6619912E19}"/>
              </a:ext>
            </a:extLst>
          </p:cNvPr>
          <p:cNvSpPr/>
          <p:nvPr/>
        </p:nvSpPr>
        <p:spPr>
          <a:xfrm>
            <a:off x="5811452" y="1628801"/>
            <a:ext cx="2746247" cy="440115"/>
          </a:xfrm>
          <a:prstGeom prst="rect">
            <a:avLst/>
          </a:prstGeom>
          <a:solidFill>
            <a:srgbClr val="423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미국 노던 </a:t>
            </a:r>
            <a:r>
              <a:rPr kumimoji="0" lang="ko-KR" altLang="en-US" sz="1600" b="0" i="0" u="none" strike="noStrike" kern="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애리조나대</a:t>
            </a:r>
            <a:r>
              <a:rPr kumimoji="0" lang="ko-KR" altLang="en-US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 연구 결과</a:t>
            </a:r>
            <a:r>
              <a:rPr kumimoji="0" lang="en-US" altLang="ko-KR" sz="1600" b="0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14C03E-4768-457B-B249-031CE0549C10}"/>
              </a:ext>
            </a:extLst>
          </p:cNvPr>
          <p:cNvSpPr/>
          <p:nvPr/>
        </p:nvSpPr>
        <p:spPr>
          <a:xfrm>
            <a:off x="4898574" y="367343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↓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5D7DAE-3EBD-414F-9BD9-09A54C1838F8}"/>
              </a:ext>
            </a:extLst>
          </p:cNvPr>
          <p:cNvSpPr/>
          <p:nvPr/>
        </p:nvSpPr>
        <p:spPr>
          <a:xfrm>
            <a:off x="4898574" y="32746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성인 122명 대상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18-25세 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초콜릿 섭취 후 뇌전도, 혈압 검사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1AF7C-201D-40D3-A666-10EBC353EBB5}"/>
              </a:ext>
            </a:extLst>
          </p:cNvPr>
          <p:cNvSpPr/>
          <p:nvPr/>
        </p:nvSpPr>
        <p:spPr>
          <a:xfrm>
            <a:off x="4898574" y="428847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오후 피로와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졸림</a:t>
            </a: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극복에 도움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F70055-51F3-4DF0-890C-FE3E6369F1F3}"/>
              </a:ext>
            </a:extLst>
          </p:cNvPr>
          <p:cNvSpPr/>
          <p:nvPr/>
        </p:nvSpPr>
        <p:spPr>
          <a:xfrm>
            <a:off x="560512" y="428847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스트레스 해소</a:t>
            </a:r>
            <a:endParaRPr kumimoji="0" lang="en-US" altLang="ko-KR" sz="1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불안감 </a:t>
            </a:r>
            <a:r>
              <a:rPr kumimoji="0" lang="ko-KR" altLang="en-US" sz="1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우울감</a:t>
            </a:r>
            <a:r>
              <a: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덜어주는 효과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C41BD7-C70B-406B-9DC8-FC99EA3A8E60}"/>
              </a:ext>
            </a:extLst>
          </p:cNvPr>
          <p:cNvSpPr/>
          <p:nvPr/>
        </p:nvSpPr>
        <p:spPr>
          <a:xfrm>
            <a:off x="560512" y="367952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↓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12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63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08784" y="1700809"/>
            <a:ext cx="3888432" cy="1312023"/>
          </a:xfrm>
          <a:prstGeom prst="rect">
            <a:avLst/>
          </a:prstGeom>
          <a:noFill/>
        </p:spPr>
        <p:txBody>
          <a:bodyPr wrap="square" lIns="80133" tIns="40067" rIns="80133" bIns="40067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0" cap="none" spc="-1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08783" y="3123928"/>
            <a:ext cx="3888432" cy="881136"/>
          </a:xfrm>
          <a:prstGeom prst="rect">
            <a:avLst/>
          </a:prstGeom>
          <a:noFill/>
        </p:spPr>
        <p:txBody>
          <a:bodyPr wrap="square" lIns="80133" tIns="40067" rIns="80133" bIns="40067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0" cap="none" spc="-1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rPr>
              <a:t>그래서</a:t>
            </a:r>
            <a:endParaRPr kumimoji="0" lang="en-US" altLang="ko-KR" sz="2600" b="0" i="0" u="none" strike="noStrike" kern="0" cap="none" spc="-13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" panose="02020603020101020101" pitchFamily="18" charset="-127"/>
              <a:ea typeface="나눔명조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0" cap="none" spc="-13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rPr>
              <a:t>제안합니다</a:t>
            </a:r>
            <a:endParaRPr kumimoji="0" lang="en-US" altLang="ko-KR" sz="2600" b="0" i="0" u="none" strike="noStrike" kern="0" cap="none" spc="-13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" panose="02020603020101020101" pitchFamily="18" charset="-127"/>
              <a:ea typeface="나눔명조" panose="02020603020101020101" pitchFamily="18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9808" y="4221088"/>
            <a:ext cx="768159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WHY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제안내용</a:t>
            </a:r>
            <a:endParaRPr kumimoji="0" lang="en-US" altLang="ko-KR" sz="15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2580" y="4149080"/>
            <a:ext cx="322619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025916-640F-4A08-ABC0-AB3E71DFC920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0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767F082-01A5-4A5D-94C3-AD9013AB7479}"/>
              </a:ext>
            </a:extLst>
          </p:cNvPr>
          <p:cNvSpPr/>
          <p:nvPr/>
        </p:nvSpPr>
        <p:spPr>
          <a:xfrm>
            <a:off x="-90246" y="1902128"/>
            <a:ext cx="5832648" cy="949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B64AA4-90F3-43EE-8036-CB82BA41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025916-640F-4A08-ABC0-AB3E71DFC92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9697DD-0897-46F3-81DA-4B605EB494C8}"/>
              </a:ext>
            </a:extLst>
          </p:cNvPr>
          <p:cNvSpPr/>
          <p:nvPr/>
        </p:nvSpPr>
        <p:spPr>
          <a:xfrm>
            <a:off x="562547" y="1959247"/>
            <a:ext cx="746854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42363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스트레스 호르몬 분비 감소 위한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srgbClr val="42363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42363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&lt;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42363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카카오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42363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70%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42363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초콜릿 제안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42363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&gt;</a:t>
            </a: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srgbClr val="42363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5EA3C754-6C9C-4880-8670-92C07130C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61" y="1494549"/>
            <a:ext cx="2800767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rPr>
              <a:t>그럴 땐 초콜릿을 꺼내 먹어요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42C047E-BCA7-4840-8A72-971A2EE15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75" y="962424"/>
            <a:ext cx="5646217" cy="564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400E01DF-F919-4CDD-A117-8E99F429B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558" y="1052736"/>
            <a:ext cx="9781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Ex.2</a:t>
            </a:r>
            <a:endParaRPr kumimoji="1" lang="en-US" altLang="ko-KR" sz="3200" b="0" i="0" u="none" strike="noStrike" kern="0" cap="none" spc="-15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9DD0F2-8095-4288-B14D-5B32AAF21B79}"/>
              </a:ext>
            </a:extLst>
          </p:cNvPr>
          <p:cNvSpPr/>
          <p:nvPr/>
        </p:nvSpPr>
        <p:spPr>
          <a:xfrm>
            <a:off x="325500" y="1682805"/>
            <a:ext cx="9338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800" kern="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북한 사업 소개서</a:t>
            </a:r>
            <a:endParaRPr kumimoji="1" lang="en-US" altLang="ko-KR" sz="2800" kern="0" spc="-150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22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2016036\Desktop\photo_2019-02-28_10-56-5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3327" y="1"/>
            <a:ext cx="10718080" cy="71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578A523F-862D-4DCC-94F3-E8C6BF2F7FAC}"/>
              </a:ext>
            </a:extLst>
          </p:cNvPr>
          <p:cNvSpPr txBox="1">
            <a:spLocks/>
          </p:cNvSpPr>
          <p:nvPr/>
        </p:nvSpPr>
        <p:spPr>
          <a:xfrm>
            <a:off x="2340127" y="2564917"/>
            <a:ext cx="5260605" cy="522604"/>
          </a:xfrm>
          <a:prstGeom prst="rect">
            <a:avLst/>
          </a:prstGeom>
          <a:solidFill>
            <a:srgbClr val="F37021"/>
          </a:solidFill>
        </p:spPr>
        <p:txBody>
          <a:bodyPr vert="horz" wrap="square" lIns="0" tIns="11137" rIns="0" bIns="0" rtlCol="0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584" defTabSz="844083">
              <a:spcBef>
                <a:spcPts val="88"/>
              </a:spcBef>
              <a:defRPr/>
            </a:pPr>
            <a:r>
              <a:rPr lang="ko-KR" altLang="en-US" sz="3323" spc="-138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" panose="020B0600000101010101" pitchFamily="50" charset="-127"/>
              </a:rPr>
              <a:t>월드비전 </a:t>
            </a:r>
            <a:r>
              <a:rPr lang="ko-KR" altLang="en-US" sz="3323" spc="-138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북한사업</a:t>
            </a:r>
            <a:r>
              <a:rPr lang="ko-KR" altLang="en-US" sz="3323" spc="-138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" panose="020B0600000101010101" pitchFamily="50" charset="-127"/>
              </a:rPr>
              <a:t> 소개서</a:t>
            </a:r>
            <a:endParaRPr lang="ko-KR" altLang="en-US" sz="3323" b="1" spc="-138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107BC6-B38B-4EAD-9707-8A60C9E64C5F}"/>
              </a:ext>
            </a:extLst>
          </p:cNvPr>
          <p:cNvSpPr/>
          <p:nvPr/>
        </p:nvSpPr>
        <p:spPr>
          <a:xfrm>
            <a:off x="3669977" y="2230127"/>
            <a:ext cx="2600904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4083">
              <a:defRPr/>
            </a:pPr>
            <a:r>
              <a:rPr lang="ko-KR" altLang="en-US" sz="1662" spc="-138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소중하고 귀중한 아이들을 살리는</a:t>
            </a:r>
            <a:endParaRPr lang="ko-KR" altLang="en-US" sz="1662" spc="-138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EBE2F-FD5F-46E5-A133-D7951E032ED2}"/>
              </a:ext>
            </a:extLst>
          </p:cNvPr>
          <p:cNvSpPr txBox="1"/>
          <p:nvPr/>
        </p:nvSpPr>
        <p:spPr>
          <a:xfrm>
            <a:off x="4653838" y="5954819"/>
            <a:ext cx="633187" cy="390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44083">
              <a:defRPr/>
            </a:pPr>
            <a:r>
              <a:rPr lang="ko-KR" altLang="en-US" sz="969" spc="-138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북한사업팀</a:t>
            </a:r>
            <a:endParaRPr lang="en-US" altLang="ko-KR" sz="969" spc="-138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 defTabSz="844083">
              <a:defRPr/>
            </a:pPr>
            <a:r>
              <a:rPr lang="ko-KR" altLang="en-US" sz="969" spc="-138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정동진</a:t>
            </a:r>
            <a:endParaRPr lang="ko-KR" altLang="en-US" sz="969" spc="-138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129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13333</TotalTime>
  <Words>493</Words>
  <Application>Microsoft Office PowerPoint</Application>
  <PresentationFormat>A4 용지(210x297mm)</PresentationFormat>
  <Paragraphs>131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나눔명조</vt:lpstr>
      <vt:lpstr>나눔스퀘어_ac</vt:lpstr>
      <vt:lpstr>나눔스퀘어_ac ExtraBold</vt:lpstr>
      <vt:lpstr>맑은 고딕</vt:lpstr>
      <vt:lpstr>Arial</vt:lpstr>
      <vt:lpstr>Office 테마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김성지</cp:lastModifiedBy>
  <cp:revision>570</cp:revision>
  <cp:lastPrinted>2019-08-03T11:10:12Z</cp:lastPrinted>
  <dcterms:created xsi:type="dcterms:W3CDTF">2016-09-21T05:14:49Z</dcterms:created>
  <dcterms:modified xsi:type="dcterms:W3CDTF">2019-10-07T06:22:11Z</dcterms:modified>
</cp:coreProperties>
</file>